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2"/>
  </p:notesMasterIdLst>
  <p:handoutMasterIdLst>
    <p:handoutMasterId r:id="rId23"/>
  </p:handoutMasterIdLst>
  <p:sldIdLst>
    <p:sldId id="1046" r:id="rId2"/>
    <p:sldId id="256" r:id="rId3"/>
    <p:sldId id="1000" r:id="rId4"/>
    <p:sldId id="1047" r:id="rId5"/>
    <p:sldId id="1048" r:id="rId6"/>
    <p:sldId id="1049" r:id="rId7"/>
    <p:sldId id="1050" r:id="rId8"/>
    <p:sldId id="1051" r:id="rId9"/>
    <p:sldId id="1052" r:id="rId10"/>
    <p:sldId id="1053" r:id="rId11"/>
    <p:sldId id="1054" r:id="rId12"/>
    <p:sldId id="1055" r:id="rId13"/>
    <p:sldId id="1056" r:id="rId14"/>
    <p:sldId id="1057" r:id="rId15"/>
    <p:sldId id="1058" r:id="rId16"/>
    <p:sldId id="1080" r:id="rId17"/>
    <p:sldId id="1059" r:id="rId18"/>
    <p:sldId id="1060" r:id="rId19"/>
    <p:sldId id="1061" r:id="rId20"/>
    <p:sldId id="1062" r:id="rId21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37"/>
    <a:srgbClr val="CCCC00"/>
    <a:srgbClr val="E5FB9D"/>
    <a:srgbClr val="F5C2A3"/>
    <a:srgbClr val="C1CAD7"/>
    <a:srgbClr val="FFCC99"/>
    <a:srgbClr val="FFCCCC"/>
    <a:srgbClr val="CCFFCC"/>
    <a:srgbClr val="C1DDFF"/>
    <a:srgbClr val="2B12B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62" autoAdjust="0"/>
    <p:restoredTop sz="96500" autoAdjust="0"/>
  </p:normalViewPr>
  <p:slideViewPr>
    <p:cSldViewPr>
      <p:cViewPr>
        <p:scale>
          <a:sx n="100" d="100"/>
          <a:sy n="100" d="100"/>
        </p:scale>
        <p:origin x="288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 </a:t>
            </a:r>
            <a:r>
              <a:rPr lang="ko-KR" altLang="en-US" dirty="0" smtClean="0"/>
              <a:t>리소스로 </a:t>
            </a:r>
            <a:r>
              <a:rPr lang="ko-KR" altLang="en-US" dirty="0" err="1" smtClean="0"/>
              <a:t>뷰와</a:t>
            </a:r>
            <a:r>
              <a:rPr lang="ko-KR" altLang="en-US" dirty="0" smtClean="0"/>
              <a:t> 레이아웃 정의하기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review_detail.xml (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3.7, p. 146)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1026" name="Picture 2" descr="N:\프리렉_안드로이드\Chapter03\review_detail_xml_01.tif"/>
          <p:cNvPicPr>
            <a:picLocks noChangeAspect="1" noChangeArrowheads="1"/>
          </p:cNvPicPr>
          <p:nvPr/>
        </p:nvPicPr>
        <p:blipFill>
          <a:blip r:embed="rId2"/>
          <a:srcRect t="389"/>
          <a:stretch>
            <a:fillRect/>
          </a:stretch>
        </p:blipFill>
        <p:spPr bwMode="auto">
          <a:xfrm>
            <a:off x="214282" y="1943100"/>
            <a:ext cx="8572560" cy="365711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 bwMode="auto">
          <a:xfrm>
            <a:off x="357158" y="2214554"/>
            <a:ext cx="857256" cy="1588"/>
          </a:xfrm>
          <a:prstGeom prst="line">
            <a:avLst/>
          </a:prstGeom>
          <a:solidFill>
            <a:srgbClr val="E7EFF1"/>
          </a:solidFill>
          <a:ln w="19050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723873" y="2600319"/>
            <a:ext cx="1143008" cy="1588"/>
          </a:xfrm>
          <a:prstGeom prst="line">
            <a:avLst/>
          </a:prstGeom>
          <a:solidFill>
            <a:srgbClr val="E7EFF1"/>
          </a:solidFill>
          <a:ln w="19050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/>
          <p:cNvCxnSpPr/>
          <p:nvPr/>
        </p:nvCxnSpPr>
        <p:spPr bwMode="auto">
          <a:xfrm>
            <a:off x="1000100" y="2857496"/>
            <a:ext cx="1143008" cy="1588"/>
          </a:xfrm>
          <a:prstGeom prst="line">
            <a:avLst/>
          </a:prstGeom>
          <a:solidFill>
            <a:srgbClr val="E7EFF1"/>
          </a:solidFill>
          <a:ln w="19050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연결선 10"/>
          <p:cNvCxnSpPr/>
          <p:nvPr/>
        </p:nvCxnSpPr>
        <p:spPr bwMode="auto">
          <a:xfrm>
            <a:off x="2786050" y="3286124"/>
            <a:ext cx="1428760" cy="1588"/>
          </a:xfrm>
          <a:prstGeom prst="line">
            <a:avLst/>
          </a:prstGeom>
          <a:solidFill>
            <a:srgbClr val="E7EFF1"/>
          </a:solidFill>
          <a:ln w="19050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직선 연결선 12"/>
          <p:cNvCxnSpPr/>
          <p:nvPr/>
        </p:nvCxnSpPr>
        <p:spPr bwMode="auto">
          <a:xfrm>
            <a:off x="3000364" y="5286388"/>
            <a:ext cx="357190" cy="1588"/>
          </a:xfrm>
          <a:prstGeom prst="line">
            <a:avLst/>
          </a:prstGeom>
          <a:solidFill>
            <a:srgbClr val="E7EFF1"/>
          </a:solidFill>
          <a:ln w="19050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외부 참조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자바에서는 </a:t>
            </a:r>
            <a:r>
              <a:rPr lang="en-US" altLang="ko-KR" dirty="0" err="1" smtClean="0"/>
              <a:t>ResourceBundle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property </a:t>
            </a:r>
            <a:r>
              <a:rPr lang="ko-KR" altLang="en-US" dirty="0" smtClean="0"/>
              <a:t>파일을 통해 외부 참조 수행</a:t>
            </a:r>
            <a:endParaRPr lang="en-US" altLang="ko-KR" dirty="0" smtClean="0"/>
          </a:p>
          <a:p>
            <a:r>
              <a:rPr lang="ko-KR" altLang="en-US" dirty="0" err="1" smtClean="0"/>
              <a:t>안드로이드에서는</a:t>
            </a:r>
            <a:r>
              <a:rPr lang="ko-KR" altLang="en-US" dirty="0" smtClean="0"/>
              <a:t> 애니메이션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스트링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 등이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로 설정되며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자바 코드에서 </a:t>
            </a:r>
            <a:r>
              <a:rPr lang="en-US" altLang="ko-KR" dirty="0" smtClean="0"/>
              <a:t>layout, view, 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 같이 </a:t>
            </a:r>
            <a:r>
              <a:rPr lang="en-US" altLang="ko-KR" dirty="0" smtClean="0"/>
              <a:t>R</a:t>
            </a:r>
            <a:r>
              <a:rPr lang="ko-KR" altLang="en-US" dirty="0" smtClean="0"/>
              <a:t>클래스를 참조하는 방식으로 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</a:t>
            </a:r>
            <a:r>
              <a:rPr lang="en-US" altLang="ko-KR" dirty="0" smtClean="0"/>
              <a:t>: strings.xml</a:t>
            </a:r>
          </a:p>
          <a:p>
            <a:pPr lvl="1"/>
            <a:r>
              <a:rPr lang="ko-KR" altLang="en-US" dirty="0" smtClean="0"/>
              <a:t>영역 </a:t>
            </a:r>
            <a:r>
              <a:rPr lang="en-US" altLang="ko-KR" dirty="0" smtClean="0"/>
              <a:t>: dimens.xml</a:t>
            </a:r>
          </a:p>
          <a:p>
            <a:pPr lvl="1"/>
            <a:r>
              <a:rPr lang="ko-KR" altLang="en-US" dirty="0" smtClean="0"/>
              <a:t>색상 </a:t>
            </a:r>
            <a:r>
              <a:rPr lang="en-US" altLang="ko-KR" dirty="0" smtClean="0"/>
              <a:t>: colors.xml</a:t>
            </a:r>
          </a:p>
          <a:p>
            <a:pPr lvl="1"/>
            <a:r>
              <a:rPr lang="ko-KR" altLang="en-US" dirty="0" smtClean="0"/>
              <a:t>스타일 </a:t>
            </a:r>
            <a:r>
              <a:rPr lang="en-US" altLang="ko-KR" dirty="0" smtClean="0"/>
              <a:t>: style.xml</a:t>
            </a:r>
          </a:p>
          <a:p>
            <a:pPr lvl="1"/>
            <a:r>
              <a:rPr lang="ko-KR" altLang="en-US" dirty="0" smtClean="0"/>
              <a:t>배열 </a:t>
            </a:r>
            <a:r>
              <a:rPr lang="en-US" altLang="ko-KR" dirty="0" smtClean="0"/>
              <a:t>: array.xml</a:t>
            </a:r>
          </a:p>
          <a:p>
            <a:pPr lvl="1"/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외부 참조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strings.xml (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3.8, p. 149)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2050" name="Picture 2" descr="N:\프리렉_안드로이드\Chapter03\strings_xml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785926"/>
            <a:ext cx="7999285" cy="5000636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785786" y="2071678"/>
            <a:ext cx="7858180" cy="4500594"/>
          </a:xfrm>
          <a:prstGeom prst="rect">
            <a:avLst/>
          </a:prstGeom>
          <a:noFill/>
          <a:ln w="19050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7" name="설명선 2 6"/>
          <p:cNvSpPr/>
          <p:nvPr/>
        </p:nvSpPr>
        <p:spPr bwMode="auto">
          <a:xfrm>
            <a:off x="6286512" y="1285860"/>
            <a:ext cx="2000264" cy="5000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4404"/>
              <a:gd name="adj6" fmla="val -5072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rPr>
              <a:t>simple value format</a:t>
            </a:r>
            <a:endParaRPr kumimoji="1" lang="ko-KR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외부 참조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픽셀</a:t>
            </a:r>
            <a:r>
              <a:rPr lang="en-US" altLang="ko-KR" dirty="0" smtClean="0"/>
              <a:t>(pixels) – </a:t>
            </a:r>
            <a:r>
              <a:rPr lang="en-US" altLang="ko-KR" dirty="0" err="1" smtClean="0"/>
              <a:t>px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인치</a:t>
            </a:r>
            <a:r>
              <a:rPr lang="en-US" altLang="ko-KR" dirty="0" smtClean="0"/>
              <a:t>(inches) – in</a:t>
            </a:r>
          </a:p>
          <a:p>
            <a:pPr lvl="1"/>
            <a:r>
              <a:rPr lang="ko-KR" altLang="en-US" dirty="0" smtClean="0"/>
              <a:t>밀리미터</a:t>
            </a:r>
            <a:r>
              <a:rPr lang="en-US" altLang="ko-KR" dirty="0" smtClean="0"/>
              <a:t>(millimeters) – mm</a:t>
            </a:r>
          </a:p>
          <a:p>
            <a:pPr lvl="1"/>
            <a:r>
              <a:rPr lang="ko-KR" altLang="en-US" dirty="0" smtClean="0"/>
              <a:t>포인트</a:t>
            </a:r>
            <a:r>
              <a:rPr lang="en-US" altLang="ko-KR" dirty="0" smtClean="0"/>
              <a:t>(points) – pt</a:t>
            </a:r>
          </a:p>
          <a:p>
            <a:pPr lvl="1"/>
            <a:r>
              <a:rPr lang="en-US" altLang="ko-KR" dirty="0" smtClean="0"/>
              <a:t>density-independent pixel – </a:t>
            </a:r>
            <a:r>
              <a:rPr lang="en-US" altLang="ko-KR" dirty="0" err="1" smtClean="0"/>
              <a:t>dp</a:t>
            </a:r>
            <a:r>
              <a:rPr lang="en-US" altLang="ko-KR" dirty="0" smtClean="0"/>
              <a:t> (</a:t>
            </a:r>
            <a:r>
              <a:rPr lang="ko-KR" altLang="en-US" dirty="0" smtClean="0"/>
              <a:t>인치당 점의 개수에 비례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scale-independent pixel – sp (</a:t>
            </a:r>
            <a:r>
              <a:rPr lang="ko-KR" altLang="en-US" dirty="0" smtClean="0"/>
              <a:t>사용자의 글꼴 크기에 비례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색상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colors.xml</a:t>
            </a:r>
            <a:r>
              <a:rPr lang="ko-KR" altLang="en-US" dirty="0" smtClean="0"/>
              <a:t>에 정의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ex.</a:t>
            </a:r>
          </a:p>
          <a:p>
            <a:pPr lvl="2"/>
            <a:r>
              <a:rPr lang="en-US" altLang="ko-KR" dirty="0" smtClean="0"/>
              <a:t>&lt;color name=</a:t>
            </a:r>
            <a:r>
              <a:rPr lang="en-US" altLang="ko-KR" dirty="0" err="1" smtClean="0"/>
              <a:t>col_name</a:t>
            </a:r>
            <a:r>
              <a:rPr lang="en-US" altLang="ko-KR" dirty="0" smtClean="0"/>
              <a:t>&gt;#ARGB&lt;/color&gt;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스타일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사용자 정의 스타일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3.9, p. 150)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3074" name="Picture 2" descr="N:\프리렉_안드로이드\Chapter03\style_xml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061" y="1785926"/>
            <a:ext cx="5931889" cy="49291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3075" name="Picture 3" descr="N:\프리렉_안드로이드\Chapter03\style_usage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3643314"/>
            <a:ext cx="6012302" cy="19145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cxnSp>
        <p:nvCxnSpPr>
          <p:cNvPr id="7" name="직선 연결선 6"/>
          <p:cNvCxnSpPr/>
          <p:nvPr/>
        </p:nvCxnSpPr>
        <p:spPr bwMode="auto">
          <a:xfrm>
            <a:off x="1785918" y="2214554"/>
            <a:ext cx="928694" cy="1588"/>
          </a:xfrm>
          <a:prstGeom prst="line">
            <a:avLst/>
          </a:prstGeom>
          <a:solidFill>
            <a:srgbClr val="E7EFF1"/>
          </a:solidFill>
          <a:ln w="19050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/>
          <p:cNvCxnSpPr/>
          <p:nvPr/>
        </p:nvCxnSpPr>
        <p:spPr bwMode="auto">
          <a:xfrm>
            <a:off x="6215074" y="5214950"/>
            <a:ext cx="1928826" cy="1588"/>
          </a:xfrm>
          <a:prstGeom prst="line">
            <a:avLst/>
          </a:prstGeom>
          <a:solidFill>
            <a:srgbClr val="E7EFF1"/>
          </a:solidFill>
          <a:ln w="19050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자유형 15"/>
          <p:cNvSpPr/>
          <p:nvPr/>
        </p:nvSpPr>
        <p:spPr bwMode="auto">
          <a:xfrm>
            <a:off x="2743200" y="1938338"/>
            <a:ext cx="4429125" cy="3157537"/>
          </a:xfrm>
          <a:custGeom>
            <a:avLst/>
            <a:gdLst>
              <a:gd name="connsiteX0" fmla="*/ 0 w 4429125"/>
              <a:gd name="connsiteY0" fmla="*/ 223837 h 3157537"/>
              <a:gd name="connsiteX1" fmla="*/ 3238500 w 4429125"/>
              <a:gd name="connsiteY1" fmla="*/ 233362 h 3157537"/>
              <a:gd name="connsiteX2" fmla="*/ 4305300 w 4429125"/>
              <a:gd name="connsiteY2" fmla="*/ 1624012 h 3157537"/>
              <a:gd name="connsiteX3" fmla="*/ 3981450 w 4429125"/>
              <a:gd name="connsiteY3" fmla="*/ 2824162 h 3157537"/>
              <a:gd name="connsiteX4" fmla="*/ 4029075 w 4429125"/>
              <a:gd name="connsiteY4" fmla="*/ 3157537 h 315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9125" h="3157537">
                <a:moveTo>
                  <a:pt x="0" y="223837"/>
                </a:moveTo>
                <a:cubicBezTo>
                  <a:pt x="1260475" y="111918"/>
                  <a:pt x="2520950" y="0"/>
                  <a:pt x="3238500" y="233362"/>
                </a:cubicBezTo>
                <a:cubicBezTo>
                  <a:pt x="3956050" y="466724"/>
                  <a:pt x="4181475" y="1192212"/>
                  <a:pt x="4305300" y="1624012"/>
                </a:cubicBezTo>
                <a:cubicBezTo>
                  <a:pt x="4429125" y="2055812"/>
                  <a:pt x="4027488" y="2568575"/>
                  <a:pt x="3981450" y="2824162"/>
                </a:cubicBezTo>
                <a:cubicBezTo>
                  <a:pt x="3935413" y="3079750"/>
                  <a:pt x="3982244" y="3118643"/>
                  <a:pt x="4029075" y="3157537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 bwMode="auto">
          <a:xfrm>
            <a:off x="3286116" y="5072074"/>
            <a:ext cx="642942" cy="1588"/>
          </a:xfrm>
          <a:prstGeom prst="line">
            <a:avLst/>
          </a:prstGeom>
          <a:solidFill>
            <a:srgbClr val="E7EFF1"/>
          </a:solidFill>
          <a:ln w="19050" cap="flat" cmpd="sng" algn="ctr">
            <a:solidFill>
              <a:srgbClr val="007A37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배열 정의를 위한 </a:t>
            </a:r>
            <a:r>
              <a:rPr lang="en-US" altLang="ko-KR" dirty="0" smtClean="0"/>
              <a:t>XML (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3.10, p. 152)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Java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array.xml </a:t>
            </a:r>
            <a:r>
              <a:rPr lang="ko-KR" altLang="en-US" dirty="0" smtClean="0"/>
              <a:t>접근 방법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String[] ratings = </a:t>
            </a:r>
            <a:r>
              <a:rPr lang="en-US" altLang="ko-KR" dirty="0" err="1" smtClean="0"/>
              <a:t>getResources</a:t>
            </a:r>
            <a:r>
              <a:rPr lang="en-US" altLang="ko-KR" dirty="0" smtClean="0"/>
              <a:t>().</a:t>
            </a:r>
            <a:r>
              <a:rPr lang="en-US" altLang="ko-KR" dirty="0" err="1" smtClean="0"/>
              <a:t>getStringArray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R.array.ratings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4098" name="Picture 2" descr="N:\프리렉_안드로이드\Chapter03\array_xml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071678"/>
            <a:ext cx="3543300" cy="2609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 리소스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raw </a:t>
            </a:r>
          </a:p>
          <a:p>
            <a:pPr lvl="1"/>
            <a:r>
              <a:rPr lang="en-US" altLang="ko-KR" dirty="0" smtClean="0"/>
              <a:t>res/raw</a:t>
            </a:r>
          </a:p>
          <a:p>
            <a:pPr lvl="2"/>
            <a:r>
              <a:rPr lang="en-US" altLang="ko-KR" dirty="0" err="1" smtClean="0"/>
              <a:t>Resources.openRawResource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id)</a:t>
            </a:r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xml</a:t>
            </a:r>
          </a:p>
          <a:p>
            <a:pPr lvl="1"/>
            <a:r>
              <a:rPr lang="en-US" altLang="ko-KR" dirty="0" smtClean="0"/>
              <a:t>res/xml</a:t>
            </a:r>
          </a:p>
          <a:p>
            <a:pPr lvl="2"/>
            <a:r>
              <a:rPr lang="en-US" altLang="ko-KR" dirty="0" err="1" smtClean="0"/>
              <a:t>Resources.getXML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id)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애니메이션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애니메이션에 회전</a:t>
            </a:r>
            <a:r>
              <a:rPr lang="en-US" altLang="ko-KR" dirty="0" smtClean="0"/>
              <a:t>, fade-in/out, 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 정의 가능</a:t>
            </a:r>
            <a:endParaRPr lang="en-US" altLang="ko-KR" dirty="0" smtClean="0"/>
          </a:p>
          <a:p>
            <a:r>
              <a:rPr lang="ko-KR" altLang="en-US" dirty="0" smtClean="0"/>
              <a:t>애니메이션 타입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&lt;alpha&gt; - </a:t>
            </a:r>
            <a:r>
              <a:rPr lang="ko-KR" altLang="en-US" dirty="0" smtClean="0"/>
              <a:t>투명도 정의 </a:t>
            </a:r>
            <a:r>
              <a:rPr lang="en-US" altLang="ko-KR" dirty="0" smtClean="0"/>
              <a:t>(0.0~1.0 : 0.0</a:t>
            </a:r>
            <a:r>
              <a:rPr lang="ko-KR" altLang="en-US" dirty="0" smtClean="0"/>
              <a:t>은 완전 투명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&lt;scale&gt; - </a:t>
            </a:r>
            <a:r>
              <a:rPr lang="ko-KR" altLang="en-US" dirty="0" smtClean="0"/>
              <a:t>애니메이션의 크기</a:t>
            </a:r>
            <a:r>
              <a:rPr lang="en-US" altLang="ko-KR" dirty="0" smtClean="0"/>
              <a:t>, x, y </a:t>
            </a:r>
            <a:r>
              <a:rPr lang="ko-KR" altLang="en-US" dirty="0" smtClean="0"/>
              <a:t>축으로 확장 및 축소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&lt;translate&gt; - </a:t>
            </a:r>
            <a:r>
              <a:rPr lang="ko-KR" altLang="en-US" dirty="0" smtClean="0"/>
              <a:t>이동 설정</a:t>
            </a:r>
            <a:r>
              <a:rPr lang="en-US" altLang="ko-KR" dirty="0" smtClean="0"/>
              <a:t>, % </a:t>
            </a:r>
            <a:r>
              <a:rPr lang="ko-KR" altLang="en-US" dirty="0" smtClean="0"/>
              <a:t>또는 절대값으로 표시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&lt;rotate&gt; - </a:t>
            </a:r>
            <a:r>
              <a:rPr lang="ko-KR" altLang="en-US" dirty="0" smtClean="0"/>
              <a:t>회전 설정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기준점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시작으로 얼마나 회전시킬지 설정</a:t>
            </a:r>
            <a:endParaRPr lang="en-US" altLang="ko-KR" dirty="0" smtClean="0"/>
          </a:p>
          <a:p>
            <a:r>
              <a:rPr lang="ko-KR" altLang="en-US" dirty="0" smtClean="0"/>
              <a:t>애니메이션 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duration – </a:t>
            </a:r>
            <a:r>
              <a:rPr lang="ko-KR" altLang="en-US" dirty="0" smtClean="0"/>
              <a:t>밀리 초 단위의 효과 적용 시간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startoffset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밀리 초 단위의 오프셋 시작 시간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interpolator – </a:t>
            </a:r>
            <a:r>
              <a:rPr lang="ko-KR" altLang="en-US" dirty="0" smtClean="0"/>
              <a:t>애니메이션의 적용 속도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애니메이션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&lt;scale&gt; </a:t>
            </a:r>
            <a:r>
              <a:rPr lang="ko-KR" altLang="en-US" dirty="0" smtClean="0"/>
              <a:t>적용 예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3.11, p. 154)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오브젝트 참조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view.startAnimation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AnimationUtils.loadAnimation</a:t>
            </a:r>
            <a:r>
              <a:rPr lang="en-US" altLang="ko-KR" dirty="0" smtClean="0"/>
              <a:t>(this, </a:t>
            </a:r>
            <a:r>
              <a:rPr lang="en-US" altLang="ko-KR" dirty="0" err="1" smtClean="0"/>
              <a:t>R.anim.scaler</a:t>
            </a:r>
            <a:r>
              <a:rPr lang="en-US" altLang="ko-KR" dirty="0" smtClean="0"/>
              <a:t>));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5122" name="Picture 2" descr="N:\프리렉_안드로이드\Chapter03\scaler_xml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143116"/>
            <a:ext cx="5762626" cy="1685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AndroidManifest.xml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AndroidManifest.xml (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3.12, p. 155)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6146" name="Picture 2" descr="N:\프리렉_안드로이드\Chapter03\manifest_xml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4894" y="1798186"/>
            <a:ext cx="6418940" cy="49169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2010.02. 25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85918" y="3714752"/>
            <a:ext cx="5554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3.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사용자 인터페이스 </a:t>
            </a:r>
            <a:r>
              <a:rPr lang="en-US" altLang="ko-KR" sz="2400" smtClean="0">
                <a:latin typeface="HY동녘M" pitchFamily="18" charset="-127"/>
                <a:ea typeface="HY동녘M" pitchFamily="18" charset="-127"/>
              </a:rPr>
              <a:t>– </a:t>
            </a:r>
            <a:r>
              <a:rPr lang="en-US" altLang="ko-KR" sz="2400" smtClean="0">
                <a:latin typeface="HY동녘M" pitchFamily="18" charset="-127"/>
                <a:ea typeface="HY동녘M" pitchFamily="18" charset="-127"/>
              </a:rPr>
              <a:t>part3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AndroidManifest.xml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AndroidManifest.xml</a:t>
            </a:r>
            <a:r>
              <a:rPr lang="ko-KR" altLang="en-US" dirty="0" smtClean="0"/>
              <a:t>의 엘리먼트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14348" y="1857364"/>
          <a:ext cx="7786742" cy="4066248"/>
        </p:xfrm>
        <a:graphic>
          <a:graphicData uri="http://schemas.openxmlformats.org/drawingml/2006/table">
            <a:tbl>
              <a:tblPr/>
              <a:tblGrid>
                <a:gridCol w="1714512"/>
                <a:gridCol w="1837809"/>
                <a:gridCol w="4234421"/>
              </a:tblGrid>
              <a:tr h="285752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엘리먼트</a:t>
                      </a:r>
                      <a:endParaRPr lang="ko-KR" sz="12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위치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&lt;manifest&gt;</a:t>
                      </a:r>
                      <a:endParaRPr lang="ko-KR" sz="12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root</a:t>
                      </a:r>
                      <a:endParaRPr lang="ko-KR" sz="12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애플리케이션 패키지와 </a:t>
                      </a:r>
                      <a:r>
                        <a:rPr lang="ko-KR" sz="1200" kern="100" dirty="0" err="1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안드로이드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네임스페이스 정의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96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&lt;uses-permission&gt;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root</a:t>
                      </a:r>
                      <a:endParaRPr lang="ko-KR" sz="12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보안 권한 요청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96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&lt;permission&gt;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Root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보안 권한 선언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96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&lt;instrumentation&gt;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Root</a:t>
                      </a:r>
                      <a:endParaRPr lang="ko-KR" sz="12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(</a:t>
                      </a:r>
                      <a:r>
                        <a:rPr lang="ko-KR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다른 패키지</a:t>
                      </a: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) </a:t>
                      </a:r>
                      <a:r>
                        <a:rPr lang="ko-KR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기능 테스트를 위한 컴포넌트 정의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93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&lt;application&gt;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root</a:t>
                      </a:r>
                      <a:endParaRPr lang="ko-KR" sz="12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애플리케이션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, 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클래스 이름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, 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레이블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, 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아이콘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, 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테마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(manifest 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당 한 개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)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등을 정의한다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.</a:t>
                      </a:r>
                      <a:endParaRPr lang="ko-KR" sz="12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93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&lt;activity&gt;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&lt;application&gt;</a:t>
                      </a:r>
                      <a:r>
                        <a:rPr lang="ko-KR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의 자식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액티비티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클래스 정의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96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&lt;intent-filter&gt;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&lt;activity&gt;</a:t>
                      </a:r>
                      <a:r>
                        <a:rPr lang="ko-KR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의 자식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액티비티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지원하는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Intent 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선언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304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&lt;action&gt;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&lt;intent-filter&gt;</a:t>
                      </a:r>
                      <a:r>
                        <a:rPr lang="ko-KR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의 자식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Intent 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액션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&lt;category&gt;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&lt;intent-filter&gt;</a:t>
                      </a:r>
                      <a:r>
                        <a:rPr lang="ko-KR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의 자식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Intent 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카테고리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296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&lt;data&gt;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&lt;intent-filter&gt;</a:t>
                      </a:r>
                      <a:r>
                        <a:rPr lang="ko-KR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의 자식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Intent MIME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타입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, URI 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스키마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, URI 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인증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, URI 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경로정의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93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&lt;meta-data&gt;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&lt;activity&gt;</a:t>
                      </a:r>
                      <a:r>
                        <a:rPr lang="ko-KR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의 자식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Componentinfo.metaData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를 통해 접근 가능한 메타데이터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,</a:t>
                      </a:r>
                      <a:endParaRPr lang="ko-KR" sz="12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93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&lt;receiver&gt;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root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Intent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에 응답하는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</a:t>
                      </a:r>
                      <a:r>
                        <a:rPr lang="en-US" sz="1200" kern="100" dirty="0" err="1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IntentReceiver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정의 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(&lt;intent-filter&gt; 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자식들도 지원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)</a:t>
                      </a:r>
                      <a:endParaRPr lang="ko-KR" sz="12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93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&lt;service&gt;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root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백그라운드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Service 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컴포넌트 정의</a:t>
                      </a:r>
                    </a:p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(&lt;intent-filter&gt; 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자식들도 지원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)</a:t>
                      </a:r>
                      <a:endParaRPr lang="ko-KR" sz="12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93"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&lt;provider&gt;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root</a:t>
                      </a:r>
                      <a:endParaRPr lang="ko-KR" sz="12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다른 애플리케이션에서 접근해서 사용할 수 있는 안정적인 데이터 관리하는</a:t>
                      </a:r>
                      <a:r>
                        <a:rPr lang="en-US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</a:t>
                      </a:r>
                      <a:r>
                        <a:rPr lang="en-US" sz="1200" kern="100" dirty="0" err="1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ContentProvider</a:t>
                      </a:r>
                      <a:r>
                        <a:rPr lang="ko-KR" sz="12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정의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장  사용자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3-1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dirty="0" smtClean="0"/>
              <a:t>3-2 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(View)</a:t>
            </a:r>
            <a:r>
              <a:rPr lang="ko-KR" altLang="en-US" dirty="0" smtClean="0"/>
              <a:t>로 작업하기</a:t>
            </a:r>
            <a:endParaRPr lang="en-US" altLang="ko-KR" dirty="0" smtClean="0"/>
          </a:p>
          <a:p>
            <a:r>
              <a:rPr lang="en-US" altLang="ko-KR" dirty="0" smtClean="0"/>
              <a:t>3-3 </a:t>
            </a:r>
            <a:r>
              <a:rPr lang="ko-KR" altLang="en-US" dirty="0" smtClean="0"/>
              <a:t>리소스의 사용</a:t>
            </a:r>
            <a:endParaRPr lang="en-US" altLang="ko-KR" dirty="0" smtClean="0"/>
          </a:p>
          <a:p>
            <a:r>
              <a:rPr lang="en-US" altLang="ko-KR" dirty="0" smtClean="0"/>
              <a:t>3-4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매니페스트</a:t>
            </a:r>
            <a:r>
              <a:rPr lang="ko-KR" altLang="en-US" dirty="0" smtClean="0"/>
              <a:t> 파일의 이해</a:t>
            </a:r>
            <a:endParaRPr lang="en-US" altLang="ko-KR" dirty="0" smtClean="0"/>
          </a:p>
          <a:p>
            <a:r>
              <a:rPr lang="en-US" altLang="ko-KR" dirty="0" smtClean="0"/>
              <a:t>3-5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리소스의 사용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리소스 타입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res/</a:t>
            </a:r>
            <a:r>
              <a:rPr lang="en-US" altLang="ko-KR" dirty="0" err="1" smtClean="0"/>
              <a:t>anim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프레임 단위의 애니메이션을 표현하는 </a:t>
            </a:r>
            <a:r>
              <a:rPr lang="en-US" altLang="ko-KR" dirty="0" smtClean="0"/>
              <a:t>XML</a:t>
            </a:r>
          </a:p>
          <a:p>
            <a:pPr lvl="1"/>
            <a:r>
              <a:rPr lang="en-US" altLang="ko-KR" dirty="0" smtClean="0"/>
              <a:t>res/</a:t>
            </a:r>
            <a:r>
              <a:rPr lang="en-US" altLang="ko-KR" dirty="0" err="1" smtClean="0"/>
              <a:t>drawable</a:t>
            </a:r>
            <a:r>
              <a:rPr lang="en-US" altLang="ko-KR" dirty="0" smtClean="0"/>
              <a:t> - .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, .9.png, .jpg </a:t>
            </a:r>
            <a:r>
              <a:rPr lang="ko-KR" altLang="en-US" dirty="0" smtClean="0"/>
              <a:t>이미지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res/layout –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오브젝트를 표현하는</a:t>
            </a:r>
            <a:r>
              <a:rPr lang="en-US" altLang="ko-KR" dirty="0" smtClean="0"/>
              <a:t> XML</a:t>
            </a:r>
          </a:p>
          <a:p>
            <a:pPr lvl="1"/>
            <a:r>
              <a:rPr lang="en-US" altLang="ko-KR" dirty="0" smtClean="0"/>
              <a:t>res/value –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스타일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영역의 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배열 등에 대한 </a:t>
            </a:r>
            <a:r>
              <a:rPr lang="en-US" altLang="ko-KR" dirty="0" smtClean="0"/>
              <a:t>XML</a:t>
            </a:r>
          </a:p>
          <a:p>
            <a:pPr lvl="1"/>
            <a:r>
              <a:rPr lang="en-US" altLang="ko-KR" dirty="0" smtClean="0"/>
              <a:t>res/xml – </a:t>
            </a:r>
            <a:r>
              <a:rPr lang="ko-KR" altLang="en-US" dirty="0" smtClean="0"/>
              <a:t>사용자 정의 </a:t>
            </a:r>
            <a:r>
              <a:rPr lang="en-US" altLang="ko-KR" dirty="0" smtClean="0"/>
              <a:t>XML</a:t>
            </a:r>
          </a:p>
          <a:p>
            <a:pPr lvl="1"/>
            <a:r>
              <a:rPr lang="en-US" altLang="ko-KR" dirty="0" smtClean="0"/>
              <a:t>res/raw – </a:t>
            </a:r>
            <a:r>
              <a:rPr lang="ko-KR" altLang="en-US" dirty="0" smtClean="0"/>
              <a:t>컴파일 되지 않은 임의의 파일</a:t>
            </a:r>
            <a:endParaRPr lang="en-US" altLang="ko-KR" dirty="0" smtClean="0"/>
          </a:p>
          <a:p>
            <a:r>
              <a:rPr lang="ko-KR" altLang="en-US" dirty="0" smtClean="0"/>
              <a:t>리소스들은 </a:t>
            </a:r>
            <a:r>
              <a:rPr lang="en-US" altLang="ko-KR" dirty="0" smtClean="0"/>
              <a:t>AAPT(Android Asset Packaging Tool)</a:t>
            </a:r>
            <a:r>
              <a:rPr lang="ko-KR" altLang="en-US" dirty="0" smtClean="0"/>
              <a:t>에 의해 바이너리 형태로 컴파일 되어 관리 </a:t>
            </a:r>
            <a:r>
              <a:rPr lang="en-US" altLang="ko-KR" dirty="0" smtClean="0"/>
              <a:t>(R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자바에서 리소스 참조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ReviewDetail</a:t>
            </a:r>
            <a:r>
              <a:rPr lang="en-US" altLang="ko-KR" dirty="0" smtClean="0"/>
              <a:t> (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3.6, p. 141~142)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1026" name="Picture 2" descr="N:\프리렉_안드로이드\Chapter03\review_detail_0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928802"/>
            <a:ext cx="7181850" cy="4524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자바에서 리소스 참조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ReviewDetail</a:t>
            </a:r>
            <a:r>
              <a:rPr lang="en-US" altLang="ko-KR" dirty="0" smtClean="0"/>
              <a:t> (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3.6, p. 142~143)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2050" name="Picture 2" descr="N:\프리렉_안드로이드\Chapter03\review_detail_0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857364"/>
            <a:ext cx="7400926" cy="4676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자바에서 리소스 참조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ReviewDetail</a:t>
            </a:r>
            <a:r>
              <a:rPr lang="en-US" altLang="ko-KR" dirty="0" smtClean="0"/>
              <a:t> (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3.6, p. 143~144)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3074" name="Picture 2" descr="N:\프리렉_안드로이드\Chapter03\review_detail_0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000240"/>
            <a:ext cx="7543800" cy="3876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자바에서 리소스 참조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ReviewDetail</a:t>
            </a:r>
            <a:r>
              <a:rPr lang="en-US" altLang="ko-KR" dirty="0" smtClean="0"/>
              <a:t> (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3.6, </a:t>
            </a:r>
            <a:r>
              <a:rPr lang="ko-KR" altLang="en-US" dirty="0" smtClean="0"/>
              <a:t>나머지 코드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4098" name="Picture 2" descr="N:\프리렉_안드로이드\Chapter03\review_detail_04.tif"/>
          <p:cNvPicPr>
            <a:picLocks noChangeAspect="1" noChangeArrowheads="1"/>
          </p:cNvPicPr>
          <p:nvPr/>
        </p:nvPicPr>
        <p:blipFill>
          <a:blip r:embed="rId2"/>
          <a:srcRect b="18939"/>
          <a:stretch>
            <a:fillRect/>
          </a:stretch>
        </p:blipFill>
        <p:spPr bwMode="auto">
          <a:xfrm>
            <a:off x="571472" y="1857364"/>
            <a:ext cx="7829550" cy="45863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XML </a:t>
            </a:r>
            <a:r>
              <a:rPr lang="ko-KR" altLang="en-US" dirty="0" smtClean="0"/>
              <a:t>리소스로 </a:t>
            </a:r>
            <a:r>
              <a:rPr lang="ko-KR" altLang="en-US" dirty="0" err="1" smtClean="0"/>
              <a:t>뷰와</a:t>
            </a:r>
            <a:r>
              <a:rPr lang="ko-KR" altLang="en-US" dirty="0" smtClean="0"/>
              <a:t> 레이아웃 정의하기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뷰와</a:t>
            </a:r>
            <a:r>
              <a:rPr lang="ko-KR" altLang="en-US" dirty="0" smtClean="0"/>
              <a:t> 레이아웃은 일반적으로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에서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선언적 디자인</a:t>
            </a:r>
            <a:r>
              <a:rPr lang="en-US" altLang="ko-KR" dirty="0" smtClean="0"/>
              <a:t>(cf. </a:t>
            </a:r>
            <a:r>
              <a:rPr lang="ko-KR" altLang="en-US" dirty="0" smtClean="0"/>
              <a:t>절차적 디자인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디커플링</a:t>
            </a:r>
            <a:r>
              <a:rPr lang="en-US" altLang="ko-KR" dirty="0" smtClean="0"/>
              <a:t>(decoupling)</a:t>
            </a:r>
          </a:p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리소스 파일은 </a:t>
            </a:r>
            <a:r>
              <a:rPr lang="en-US" altLang="ko-KR" dirty="0" smtClean="0"/>
              <a:t>res/layout </a:t>
            </a:r>
            <a:r>
              <a:rPr lang="ko-KR" altLang="en-US" dirty="0" smtClean="0"/>
              <a:t>디렉터리에 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XML </a:t>
            </a:r>
            <a:r>
              <a:rPr lang="ko-KR" altLang="en-US" dirty="0" smtClean="0"/>
              <a:t>파일의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ViewGroup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서브클래스인 </a:t>
            </a:r>
            <a:r>
              <a:rPr lang="en-US" altLang="ko-KR" dirty="0" err="1" smtClean="0"/>
              <a:t>AbsoluteLayout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RelativeLayout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FrameLayout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 하나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프로그램에서 필요한 만큼의 </a:t>
            </a:r>
            <a:r>
              <a:rPr lang="en-US" altLang="ko-KR" dirty="0" smtClean="0"/>
              <a:t>XML </a:t>
            </a:r>
            <a:r>
              <a:rPr lang="ko-KR" altLang="en-US" dirty="0" smtClean="0"/>
              <a:t>레이아웃과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파일 작성가능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뷰는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코드에서 타입과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통해 참조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review_detail.xml</a:t>
            </a:r>
            <a:r>
              <a:rPr lang="ko-KR" altLang="en-US" dirty="0" smtClean="0"/>
              <a:t>은 자바코드에서 </a:t>
            </a:r>
            <a:r>
              <a:rPr lang="en-US" altLang="ko-KR" dirty="0" err="1" smtClean="0"/>
              <a:t>RelativeLayout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형식의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객체를 가리키는 </a:t>
            </a:r>
            <a:r>
              <a:rPr lang="en-US" altLang="ko-KR" dirty="0" err="1" smtClean="0"/>
              <a:t>R.layout.review_detail</a:t>
            </a:r>
            <a:r>
              <a:rPr lang="ko-KR" altLang="en-US" dirty="0" smtClean="0"/>
              <a:t>을 통해 참조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62383</TotalTime>
  <Words>773</Words>
  <Application>Microsoft Office PowerPoint</Application>
  <PresentationFormat>화면 슬라이드 쇼(4:3)</PresentationFormat>
  <Paragraphs>178</Paragraphs>
  <Slides>20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강의용</vt:lpstr>
      <vt:lpstr>슬라이드 1</vt:lpstr>
      <vt:lpstr>언로킹 안드로이드 Unlocking Android</vt:lpstr>
      <vt:lpstr>제 3 장  사용자 인터페이스</vt:lpstr>
      <vt:lpstr>리소스의 사용</vt:lpstr>
      <vt:lpstr>자바에서 리소스 참조</vt:lpstr>
      <vt:lpstr>자바에서 리소스 참조</vt:lpstr>
      <vt:lpstr>자바에서 리소스 참조</vt:lpstr>
      <vt:lpstr>자바에서 리소스 참조</vt:lpstr>
      <vt:lpstr>XML 리소스로 뷰와 레이아웃 정의하기</vt:lpstr>
      <vt:lpstr>XML 리소스로 뷰와 레이아웃 정의하기</vt:lpstr>
      <vt:lpstr>외부 참조</vt:lpstr>
      <vt:lpstr>외부 참조</vt:lpstr>
      <vt:lpstr>외부 참조</vt:lpstr>
      <vt:lpstr>스타일</vt:lpstr>
      <vt:lpstr>배열</vt:lpstr>
      <vt:lpstr>기타 리소스</vt:lpstr>
      <vt:lpstr>애니메이션</vt:lpstr>
      <vt:lpstr>애니메이션</vt:lpstr>
      <vt:lpstr>AndroidManifest.xml</vt:lpstr>
      <vt:lpstr>AndroidManifest.xml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tipsy</cp:lastModifiedBy>
  <cp:revision>2675</cp:revision>
  <dcterms:created xsi:type="dcterms:W3CDTF">2007-01-10T02:18:44Z</dcterms:created>
  <dcterms:modified xsi:type="dcterms:W3CDTF">2010-05-31T14:41:49Z</dcterms:modified>
</cp:coreProperties>
</file>